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2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1E8421-DC3F-48CA-80FD-2B1AC13DA615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6606A8C-DD9E-47E5-AF24-A758CA84A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1E8421-DC3F-48CA-80FD-2B1AC13DA615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06A8C-DD9E-47E5-AF24-A758CA84A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1E8421-DC3F-48CA-80FD-2B1AC13DA615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06A8C-DD9E-47E5-AF24-A758CA84A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1E8421-DC3F-48CA-80FD-2B1AC13DA615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06A8C-DD9E-47E5-AF24-A758CA84A77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1E8421-DC3F-48CA-80FD-2B1AC13DA615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06A8C-DD9E-47E5-AF24-A758CA84A77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1E8421-DC3F-48CA-80FD-2B1AC13DA615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06A8C-DD9E-47E5-AF24-A758CA84A77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1E8421-DC3F-48CA-80FD-2B1AC13DA615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06A8C-DD9E-47E5-AF24-A758CA84A7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1E8421-DC3F-48CA-80FD-2B1AC13DA615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06A8C-DD9E-47E5-AF24-A758CA84A77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1E8421-DC3F-48CA-80FD-2B1AC13DA615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06A8C-DD9E-47E5-AF24-A758CA84A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A1E8421-DC3F-48CA-80FD-2B1AC13DA615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06A8C-DD9E-47E5-AF24-A758CA84A7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1E8421-DC3F-48CA-80FD-2B1AC13DA615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606A8C-DD9E-47E5-AF24-A758CA84A77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1E8421-DC3F-48CA-80FD-2B1AC13DA615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6606A8C-DD9E-47E5-AF24-A758CA84A77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imacs.rutgers.ed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sfgrfp.org/how_to_apply" TargetMode="External"/><Relationship Id="rId2" Type="http://schemas.openxmlformats.org/officeDocument/2006/relationships/hyperlink" Target="http://www.nsfgrfp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sfgrfp.org/applicant_resources/tips_for_applyin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sf.gov/nsb/publications/2011/meritreviewcriteria.pdf" TargetMode="External"/><Relationship Id="rId2" Type="http://schemas.openxmlformats.org/officeDocument/2006/relationships/hyperlink" Target="http://www.nsfgrfp.org/how_to_apply/review_criteri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sf.gov/funding/education.jsp?fund_type=2" TargetMode="External"/><Relationship Id="rId2" Type="http://schemas.openxmlformats.org/officeDocument/2006/relationships/hyperlink" Target="http://www.pathwaystoscience.org/Grad.as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cnairscholars.com/fundin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Graduate Research Fellowships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DIMACS/CCICADA/DIMATIA/Rutgers Math REU</a:t>
            </a:r>
          </a:p>
          <a:p>
            <a:r>
              <a:rPr lang="en-US" dirty="0" smtClean="0">
                <a:solidFill>
                  <a:schemeClr val="tx1"/>
                </a:solidFill>
                <a:hlinkClick r:id="rId2"/>
              </a:rPr>
              <a:t>http://dimacs.rutgers.edu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Website: </a:t>
            </a:r>
            <a:r>
              <a:rPr lang="en-US" dirty="0" smtClean="0">
                <a:hlinkClick r:id="rId2"/>
              </a:rPr>
              <a:t>http://www.nsfgrfp.org/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How to Apply: </a:t>
            </a:r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www.nsfgrfp.org/how_to_apply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Tips for Applying: </a:t>
            </a:r>
            <a:r>
              <a:rPr lang="en-US" dirty="0" smtClean="0">
                <a:hlinkClick r:id="rId4"/>
              </a:rPr>
              <a:t>http://www.nsfgrfp.org/applicant_resources/tips_for_applying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National Science Foundation Graduate Research Fellowship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Personal Statement Essay</a:t>
            </a:r>
          </a:p>
          <a:p>
            <a:r>
              <a:rPr lang="en-US" dirty="0" smtClean="0"/>
              <a:t>Previous Research Experience Essay</a:t>
            </a:r>
          </a:p>
          <a:p>
            <a:r>
              <a:rPr lang="en-US" dirty="0" smtClean="0"/>
              <a:t>Proposed Plan of Research</a:t>
            </a:r>
          </a:p>
          <a:p>
            <a:r>
              <a:rPr lang="en-US" dirty="0" smtClean="0"/>
              <a:t>Three Reference Letters</a:t>
            </a:r>
          </a:p>
          <a:p>
            <a:r>
              <a:rPr lang="en-US" dirty="0" smtClean="0"/>
              <a:t>Academic Transcripts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NSF-GRF Application Materials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Why are you fascinated by your research area?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examples of leadership skills and unique characteristics do you bring to your chosen field?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personal and individual strengths do you have that make you a qualified applicant?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How will receiving the fellowship contribute to your career goals?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How does the information in your personal statement address the Intellectual Merit and Broader Impact criteria?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Statement Essay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are all of your applicable experiences?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For each experience, what were the key questions, methodology, findings, and conclusions?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Did you work in a team or independently?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How did you assist in the analysis of the results?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How did your activities address the Intellectual Merit and Broader Impact criteria?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Previous Research Experience Essay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9567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What issues in the scientific community are you most passionate about?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Do you possess the technical knowledge and skills necessary for conducting this work, or will you have sufficient mentoring and training to complete the study?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Is this plan feasible for the allotted time and institutional resources?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How will your research contribute to the “big picture” outside the academic context?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How can you draft a plan using the guidelines presented in the essay instructions?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How does your proposed research address the Intellectual Merit and Broader Impact criteria?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Plan of Research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Choose faculty/mentors who are familiar with your research/work outside of traditional classroom activities.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Provide recommenders with some background information about the program and criteria for letters of reference.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Provide recommenders with additional information about yourself: CV, professional activities, etc.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Letters/Transcripts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hlinkClick r:id="rId2"/>
              </a:rPr>
              <a:t>Intellectual </a:t>
            </a:r>
            <a:r>
              <a:rPr lang="en-US" b="1" dirty="0" smtClean="0">
                <a:hlinkClick r:id="rId2"/>
              </a:rPr>
              <a:t>Merit</a:t>
            </a:r>
            <a:endParaRPr lang="en-US" dirty="0" smtClean="0"/>
          </a:p>
          <a:p>
            <a:pPr lvl="1"/>
            <a:r>
              <a:rPr lang="en-US" dirty="0" smtClean="0"/>
              <a:t>How important is the proposed activity to advancing knowledge and understanding within its own field or across different fields?</a:t>
            </a:r>
          </a:p>
          <a:p>
            <a:pPr lvl="1"/>
            <a:r>
              <a:rPr lang="en-US" dirty="0" smtClean="0"/>
              <a:t>How well qualified is the proposer (individual or team) to conduct the project? (If appropriate, the reviewer will comment on the quality of prior work.)</a:t>
            </a:r>
          </a:p>
          <a:p>
            <a:pPr lvl="1"/>
            <a:r>
              <a:rPr lang="en-US" dirty="0" smtClean="0"/>
              <a:t>To what extent does the proposed activity suggest and explore creative, original, or potentially transformative concepts?</a:t>
            </a:r>
          </a:p>
          <a:p>
            <a:pPr lvl="1"/>
            <a:r>
              <a:rPr lang="en-US" dirty="0" smtClean="0"/>
              <a:t>How well conceived and organized is the proposed activity?</a:t>
            </a:r>
          </a:p>
          <a:p>
            <a:pPr lvl="1"/>
            <a:r>
              <a:rPr lang="en-US" dirty="0" smtClean="0"/>
              <a:t>Is there sufficient access to resources</a:t>
            </a:r>
            <a:r>
              <a:rPr lang="en-US" dirty="0" smtClean="0"/>
              <a:t>?</a:t>
            </a:r>
            <a:endParaRPr lang="en-US" dirty="0" smtClean="0"/>
          </a:p>
          <a:p>
            <a:r>
              <a:rPr lang="en-US" b="1" dirty="0" smtClean="0">
                <a:hlinkClick r:id="rId2"/>
              </a:rPr>
              <a:t>Broader </a:t>
            </a:r>
            <a:r>
              <a:rPr lang="en-US" b="1" dirty="0" smtClean="0">
                <a:hlinkClick r:id="rId2"/>
              </a:rPr>
              <a:t>Impacts</a:t>
            </a:r>
            <a:r>
              <a:rPr lang="en-US" dirty="0" smtClean="0"/>
              <a:t> </a:t>
            </a:r>
            <a:r>
              <a:rPr lang="en-US" dirty="0" smtClean="0"/>
              <a:t>– Activities and projects that:</a:t>
            </a:r>
          </a:p>
          <a:p>
            <a:pPr lvl="1"/>
            <a:r>
              <a:rPr lang="en-US" dirty="0" smtClean="0"/>
              <a:t>How well does the activity advance discovery and understanding while promoting teaching, training, and learning?</a:t>
            </a:r>
          </a:p>
          <a:p>
            <a:pPr lvl="1"/>
            <a:r>
              <a:rPr lang="en-US" dirty="0" smtClean="0"/>
              <a:t>How well does the proposed activity broaden the participation of underrepresented groups (e.g., gender, ethnicity, disability, geographic, etc.)?</a:t>
            </a:r>
          </a:p>
          <a:p>
            <a:pPr lvl="1"/>
            <a:r>
              <a:rPr lang="en-US" dirty="0" smtClean="0"/>
              <a:t>To what extent will it enhance the infrastructure for research and education, such as facilities, instrumentation, networks, and partnerships?</a:t>
            </a:r>
          </a:p>
          <a:p>
            <a:pPr lvl="1"/>
            <a:r>
              <a:rPr lang="en-US" dirty="0" smtClean="0"/>
              <a:t>Will the results be disseminated broadly to enhance scientific and technological understanding?</a:t>
            </a:r>
          </a:p>
          <a:p>
            <a:pPr lvl="1"/>
            <a:r>
              <a:rPr lang="en-US" dirty="0" smtClean="0"/>
              <a:t>What may be the benefits of the proposed activity to society?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Intellectual Merit and Broader Impact Criteria </a:t>
            </a:r>
            <a:r>
              <a:rPr lang="en-US" sz="2200" dirty="0" smtClean="0">
                <a:hlinkClick r:id="rId2"/>
              </a:rPr>
              <a:t>http</a:t>
            </a:r>
            <a:r>
              <a:rPr lang="en-US" sz="2200" dirty="0" smtClean="0">
                <a:hlinkClick r:id="rId2"/>
              </a:rPr>
              <a:t>://www.nsfgrfp.org/how_to_apply/review_criteria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0" y="5943600"/>
            <a:ext cx="525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/>
              </a:rPr>
              <a:t>http://www.nsf.gov/nsb/publications/2011/meritreviewcriteria.pdf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Pathways to Science: </a:t>
            </a:r>
            <a:r>
              <a:rPr lang="en-US" sz="2000" dirty="0" smtClean="0">
                <a:hlinkClick r:id="rId2"/>
              </a:rPr>
              <a:t>http</a:t>
            </a:r>
            <a:r>
              <a:rPr lang="en-US" sz="2000" dirty="0" smtClean="0">
                <a:hlinkClick r:id="rId2"/>
              </a:rPr>
              <a:t>://</a:t>
            </a:r>
            <a:r>
              <a:rPr lang="en-US" sz="2000" dirty="0" smtClean="0">
                <a:hlinkClick r:id="rId2"/>
              </a:rPr>
              <a:t>www.pathwaystoscience.org/Grad.asp</a:t>
            </a:r>
            <a:endParaRPr lang="en-US" sz="2000" dirty="0" smtClean="0"/>
          </a:p>
          <a:p>
            <a:r>
              <a:rPr lang="en-US" dirty="0" smtClean="0"/>
              <a:t>NSF Information for Grad Students: </a:t>
            </a:r>
            <a:r>
              <a:rPr lang="en-US" sz="2000" dirty="0" smtClean="0">
                <a:hlinkClick r:id="rId3"/>
              </a:rPr>
              <a:t>http</a:t>
            </a:r>
            <a:r>
              <a:rPr lang="en-US" sz="2000" dirty="0" smtClean="0">
                <a:hlinkClick r:id="rId3"/>
              </a:rPr>
              <a:t>://</a:t>
            </a:r>
            <a:r>
              <a:rPr lang="en-US" sz="2000" dirty="0" smtClean="0">
                <a:hlinkClick r:id="rId3"/>
              </a:rPr>
              <a:t>www.nsf.gov/funding/education.jsp?fund_type=2</a:t>
            </a:r>
            <a:endParaRPr lang="en-US" sz="2000" dirty="0" smtClean="0"/>
          </a:p>
          <a:p>
            <a:r>
              <a:rPr lang="en-US" dirty="0" smtClean="0"/>
              <a:t>McNair Scholars Program: </a:t>
            </a:r>
            <a:r>
              <a:rPr lang="en-US" sz="2000" dirty="0" smtClean="0">
                <a:hlinkClick r:id="rId4"/>
              </a:rPr>
              <a:t>http</a:t>
            </a:r>
            <a:r>
              <a:rPr lang="en-US" sz="2000" dirty="0" smtClean="0">
                <a:hlinkClick r:id="rId4"/>
              </a:rPr>
              <a:t>://mcnairscholars.com/funding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r>
              <a:rPr lang="en-US" dirty="0" smtClean="0"/>
              <a:t>Environmental Protection Agency</a:t>
            </a:r>
          </a:p>
          <a:p>
            <a:r>
              <a:rPr lang="en-US" dirty="0" smtClean="0"/>
              <a:t>National Defense Science &amp; Engineering Fellowship Program</a:t>
            </a:r>
          </a:p>
          <a:p>
            <a:r>
              <a:rPr lang="en-US" dirty="0" smtClean="0"/>
              <a:t>Science, Mathematics &amp; Research for Transformation (SMART) Scholarship</a:t>
            </a:r>
          </a:p>
          <a:p>
            <a:r>
              <a:rPr lang="en-US" dirty="0" smtClean="0"/>
              <a:t>Department of Energy Computational Science Graduate Fellowship</a:t>
            </a:r>
          </a:p>
          <a:p>
            <a:r>
              <a:rPr lang="en-US" dirty="0" smtClean="0"/>
              <a:t>The National Research Council (NRC) Graduate Research Awards</a:t>
            </a:r>
          </a:p>
          <a:p>
            <a:r>
              <a:rPr lang="en-US" dirty="0" smtClean="0"/>
              <a:t>Google PhD Fellowship</a:t>
            </a:r>
          </a:p>
          <a:p>
            <a:r>
              <a:rPr lang="en-US" dirty="0" smtClean="0"/>
              <a:t>Microsoft Research Fellowship</a:t>
            </a:r>
          </a:p>
          <a:p>
            <a:r>
              <a:rPr lang="en-US" dirty="0" smtClean="0"/>
              <a:t>The Whitaker Foundation (graduate fellowships in biomedical engineering)</a:t>
            </a:r>
          </a:p>
          <a:p>
            <a:r>
              <a:rPr lang="en-US" dirty="0" smtClean="0"/>
              <a:t>Fannie &amp; John Hertz Foundation Fellowships (applied physical sciences)</a:t>
            </a:r>
          </a:p>
          <a:p>
            <a:r>
              <a:rPr lang="en-US" dirty="0" smtClean="0"/>
              <a:t>UNCF/MERCK Graduate Science Research Dissertation Fellowships (</a:t>
            </a:r>
            <a:r>
              <a:rPr lang="en-US" dirty="0" err="1" smtClean="0"/>
              <a:t>Af</a:t>
            </a:r>
            <a:r>
              <a:rPr lang="en-US" dirty="0" smtClean="0"/>
              <a:t>.-Americans in life/physical sciences)</a:t>
            </a:r>
          </a:p>
          <a:p>
            <a:r>
              <a:rPr lang="en-US" dirty="0" smtClean="0"/>
              <a:t>Natural Sciences and Engineering Research Council (NSERC)</a:t>
            </a:r>
          </a:p>
          <a:p>
            <a:r>
              <a:rPr lang="en-US" dirty="0" smtClean="0"/>
              <a:t>American Geological Institute Minority Participation Program</a:t>
            </a:r>
          </a:p>
          <a:p>
            <a:r>
              <a:rPr lang="en-US" dirty="0" smtClean="0"/>
              <a:t>Ford Foundation Minority Fellowships</a:t>
            </a:r>
          </a:p>
          <a:p>
            <a:r>
              <a:rPr lang="en-US" dirty="0" smtClean="0"/>
              <a:t>Gates Millennium Scholars Program</a:t>
            </a:r>
          </a:p>
          <a:p>
            <a:r>
              <a:rPr lang="en-US" dirty="0" smtClean="0"/>
              <a:t>AT&amp;T Laboratories Fellowship Program</a:t>
            </a:r>
          </a:p>
          <a:p>
            <a:r>
              <a:rPr lang="en-US" dirty="0" smtClean="0"/>
              <a:t>National Consortium for Graduate Degrees for Minorities in Engineering and Science, Inc.</a:t>
            </a:r>
          </a:p>
          <a:p>
            <a:r>
              <a:rPr lang="en-US" dirty="0" smtClean="0"/>
              <a:t>National Hispanic Scholarship Fund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Additional Graduate Fellowship Programs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</TotalTime>
  <Words>687</Words>
  <Application>Microsoft Office PowerPoint</Application>
  <PresentationFormat>On-screen Show (4:3)</PresentationFormat>
  <Paragraphs>88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Graduate Research Fellowships</vt:lpstr>
      <vt:lpstr>National Science Foundation Graduate Research Fellowship</vt:lpstr>
      <vt:lpstr>NSF-GRF Application Materials</vt:lpstr>
      <vt:lpstr>Personal Statement Essay</vt:lpstr>
      <vt:lpstr>Previous Research Experience Essay</vt:lpstr>
      <vt:lpstr>Proposed Plan of Research</vt:lpstr>
      <vt:lpstr>Reference Letters/Transcripts</vt:lpstr>
      <vt:lpstr>Intellectual Merit and Broader Impact Criteria http://www.nsfgrfp.org/how_to_apply/review_criteria</vt:lpstr>
      <vt:lpstr>Additional Graduate Fellowship Programs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Graduate Research Fellowships</dc:title>
  <dc:creator>Eugene Fiorini</dc:creator>
  <cp:lastModifiedBy>Eugene Fiorini</cp:lastModifiedBy>
  <cp:revision>10</cp:revision>
  <dcterms:created xsi:type="dcterms:W3CDTF">2013-07-12T16:13:27Z</dcterms:created>
  <dcterms:modified xsi:type="dcterms:W3CDTF">2013-07-12T17:07:45Z</dcterms:modified>
</cp:coreProperties>
</file>